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3" r:id="rId3"/>
    <p:sldId id="265" r:id="rId4"/>
    <p:sldId id="259" r:id="rId5"/>
    <p:sldId id="260" r:id="rId6"/>
    <p:sldId id="266" r:id="rId7"/>
    <p:sldId id="267" r:id="rId8"/>
    <p:sldId id="268" r:id="rId9"/>
    <p:sldId id="269" r:id="rId10"/>
    <p:sldId id="27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3929"/>
    <a:srgbClr val="FFFFFF"/>
    <a:srgbClr val="003F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72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96" y="11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Кол-во сотрудников, участвующих в конкурсах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16059562428878044"/>
          <c:y val="2.28693157867871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8221475021024329E-2"/>
          <c:y val="0.13760949803149605"/>
          <c:w val="0.85245819498469333"/>
          <c:h val="0.77268208661417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E4-4267-B431-04F0C5EEBD8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0E4-4267-B431-04F0C5EEBD8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923078192"/>
        <c:axId val="-1923077104"/>
      </c:barChart>
      <c:catAx>
        <c:axId val="-1923078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923077104"/>
        <c:crosses val="autoZero"/>
        <c:auto val="1"/>
        <c:lblAlgn val="ctr"/>
        <c:lblOffset val="100"/>
        <c:noMultiLvlLbl val="0"/>
      </c:catAx>
      <c:valAx>
        <c:axId val="-1923077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923078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67" y="6250"/>
            <a:ext cx="12214933" cy="68708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100" y="253387"/>
            <a:ext cx="738075" cy="9474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55"/>
          <a:stretch/>
        </p:blipFill>
        <p:spPr>
          <a:xfrm>
            <a:off x="10767580" y="-12745"/>
            <a:ext cx="1501671" cy="135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09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935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417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146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004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928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15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329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870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747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812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100" y="253387"/>
            <a:ext cx="738075" cy="9474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55"/>
          <a:stretch/>
        </p:blipFill>
        <p:spPr>
          <a:xfrm>
            <a:off x="10767580" y="-12745"/>
            <a:ext cx="1501671" cy="1354863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 userDrawn="1"/>
        </p:nvCxnSpPr>
        <p:spPr>
          <a:xfrm>
            <a:off x="121186" y="1200838"/>
            <a:ext cx="907789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44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504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0"/>
          <a:stretch/>
        </p:blipFill>
        <p:spPr>
          <a:xfrm>
            <a:off x="1425005" y="0"/>
            <a:ext cx="1436996" cy="12980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28" y="187286"/>
            <a:ext cx="738075" cy="94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187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4649118" cy="6858000"/>
          </a:xfrm>
          <a:prstGeom prst="rect">
            <a:avLst/>
          </a:prstGeom>
          <a:solidFill>
            <a:srgbClr val="DC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93" y="5662669"/>
            <a:ext cx="738075" cy="9474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0"/>
          <a:stretch/>
        </p:blipFill>
        <p:spPr>
          <a:xfrm>
            <a:off x="1380937" y="5420299"/>
            <a:ext cx="1436996" cy="129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93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1" y="24681"/>
            <a:ext cx="12148279" cy="683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128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11733-D765-4CA0-AB13-82CF957974D2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A461-4FF1-46E5-80B3-AD82CBD0D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014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11733-D765-4CA0-AB13-82CF957974D2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A461-4FF1-46E5-80B3-AD82CBD0D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18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11733-D765-4CA0-AB13-82CF957974D2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A461-4FF1-46E5-80B3-AD82CBD0D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358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11733-D765-4CA0-AB13-82CF957974D2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A461-4FF1-46E5-80B3-AD82CBD0D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872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67" y="6250"/>
            <a:ext cx="12214933" cy="68708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11733-D765-4CA0-AB13-82CF957974D2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A461-4FF1-46E5-80B3-AD82CBD0D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064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2" r:id="rId4"/>
    <p:sldLayoutId id="2147483654" r:id="rId5"/>
    <p:sldLayoutId id="2147483656" r:id="rId6"/>
    <p:sldLayoutId id="2147483657" r:id="rId7"/>
    <p:sldLayoutId id="2147483658" r:id="rId8"/>
    <p:sldLayoutId id="214748365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06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7" Type="http://schemas.openxmlformats.org/officeDocument/2006/relationships/image" Target="../media/image21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media" Target="file:///D:\&#1070;&#1051;&#1071;\&#1040;&#1051;&#1045;&#1050;&#1057;&#1040;\&#1044;&#1086;&#1082;&#1080;\&#1057;&#1077;&#1088;&#1076;&#1094;&#1077;%20&#1086;&#1090;&#1076;&#1072;&#1102;%20&#1076;&#1077;&#1090;&#1103;&#1084;\&#1042;&#1048;&#1044;&#1045;&#1054;\&#1044;&#1077;&#1088;&#1077;&#1074;&#1086;.mp4" TargetMode="External"/><Relationship Id="rId7" Type="http://schemas.openxmlformats.org/officeDocument/2006/relationships/image" Target="../media/image28.png"/><Relationship Id="rId2" Type="http://schemas.openxmlformats.org/officeDocument/2006/relationships/video" Target="file:///D:\&#1070;&#1051;&#1071;\&#1040;&#1051;&#1045;&#1050;&#1057;&#1040;\&#1044;&#1086;&#1082;&#1080;\&#1057;&#1077;&#1088;&#1076;&#1094;&#1077;%20&#1086;&#1090;&#1076;&#1072;&#1102;%20&#1076;&#1077;&#1090;&#1103;&#1084;\&#1042;&#1048;&#1044;&#1045;&#1054;\IMG_1657.MOV" TargetMode="External"/><Relationship Id="rId1" Type="http://schemas.microsoft.com/office/2007/relationships/media" Target="file:///D:\&#1070;&#1051;&#1071;\&#1040;&#1051;&#1045;&#1050;&#1057;&#1040;\&#1044;&#1086;&#1082;&#1080;\&#1057;&#1077;&#1088;&#1076;&#1094;&#1077;%20&#1086;&#1090;&#1076;&#1072;&#1102;%20&#1076;&#1077;&#1090;&#1103;&#1084;\&#1042;&#1048;&#1044;&#1045;&#1054;\IMG_1657.MOV" TargetMode="External"/><Relationship Id="rId6" Type="http://schemas.openxmlformats.org/officeDocument/2006/relationships/image" Target="../media/image27.png"/><Relationship Id="rId11" Type="http://schemas.openxmlformats.org/officeDocument/2006/relationships/image" Target="../media/image30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9.png"/><Relationship Id="rId4" Type="http://schemas.openxmlformats.org/officeDocument/2006/relationships/video" Target="file:///D:\&#1070;&#1051;&#1071;\&#1040;&#1051;&#1045;&#1050;&#1057;&#1040;\&#1044;&#1086;&#1082;&#1080;\&#1057;&#1077;&#1088;&#1076;&#1094;&#1077;%20&#1086;&#1090;&#1076;&#1072;&#1102;%20&#1076;&#1077;&#1090;&#1103;&#1084;\&#1042;&#1048;&#1044;&#1045;&#1054;\&#1044;&#1077;&#1088;&#1077;&#1074;&#1086;.mp4" TargetMode="Externa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1" y="0"/>
            <a:ext cx="12104557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6"/>
            <a:ext cx="12187066" cy="685522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61514" y="4888463"/>
            <a:ext cx="1129513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 smtClean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Худяков Евгений Витальевич, </a:t>
            </a:r>
          </a:p>
          <a:p>
            <a:r>
              <a:rPr lang="ru-RU" sz="2100" b="1" dirty="0" smtClean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директор МБУДО «Металлургический Центр детского творчества г. Челябинска»;</a:t>
            </a:r>
          </a:p>
          <a:p>
            <a:r>
              <a:rPr lang="ru-RU" sz="2100" b="1" cap="all" dirty="0" err="1" smtClean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ru-RU" sz="2100" b="1" dirty="0" err="1" smtClean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ецель</a:t>
            </a:r>
            <a:r>
              <a:rPr lang="ru-RU" sz="2100" b="1" cap="all" dirty="0" smtClean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С</a:t>
            </a:r>
            <a:r>
              <a:rPr lang="ru-RU" sz="2100" b="1" dirty="0" smtClean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ветлана Анатольевна, </a:t>
            </a:r>
          </a:p>
          <a:p>
            <a:r>
              <a:rPr lang="ru-RU" sz="2100" b="1" dirty="0" smtClean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старший тренер-преподаватель МБУДО </a:t>
            </a:r>
            <a:r>
              <a:rPr lang="ru-RU" sz="2100" b="1" dirty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«Металлургический Центр детского творчества г. Челябинска</a:t>
            </a:r>
            <a:r>
              <a:rPr lang="ru-RU" sz="2100" b="1" dirty="0" smtClean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».</a:t>
            </a:r>
            <a:endParaRPr lang="ru-RU" sz="2100" b="1" dirty="0">
              <a:solidFill>
                <a:schemeClr val="bg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1514" y="1417888"/>
            <a:ext cx="102931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Развитие кадрового потенциала в образовательной организации через участие в конкурсном движении</a:t>
            </a:r>
            <a:endParaRPr lang="ru-RU" sz="4800" b="1" cap="all" dirty="0">
              <a:solidFill>
                <a:srgbClr val="DC3929"/>
              </a:solidFill>
              <a:latin typeface="Montserrat SemiBold" panose="000007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94" y="118106"/>
            <a:ext cx="6210594" cy="1128803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59617" y="4627085"/>
            <a:ext cx="1132991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762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1437" y="416332"/>
            <a:ext cx="42934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Участие педагогического коллектива МБУДО «МЦДТ г. Челябинска» в региональной системе конкурсов профессионального мастерства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16"/>
          <a:stretch/>
        </p:blipFill>
        <p:spPr>
          <a:xfrm>
            <a:off x="6208723" y="883991"/>
            <a:ext cx="1757457" cy="14410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6" t="2620" r="81717" b="82456"/>
          <a:stretch/>
        </p:blipFill>
        <p:spPr>
          <a:xfrm>
            <a:off x="9884780" y="4871040"/>
            <a:ext cx="1809380" cy="14196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344" y="163471"/>
            <a:ext cx="1095423" cy="144104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727" y="1395731"/>
            <a:ext cx="1685053" cy="14307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" t="2977" r="13385" b="1"/>
          <a:stretch/>
        </p:blipFill>
        <p:spPr>
          <a:xfrm>
            <a:off x="10194946" y="2171033"/>
            <a:ext cx="1667870" cy="13108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0344" y="3261377"/>
            <a:ext cx="1595162" cy="160966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447" y="3993881"/>
            <a:ext cx="2061553" cy="1483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23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-166125" y="-1"/>
            <a:ext cx="9540573" cy="6858001"/>
          </a:xfrm>
          <a:custGeom>
            <a:avLst/>
            <a:gdLst>
              <a:gd name="connsiteX0" fmla="*/ 0 w 9540573"/>
              <a:gd name="connsiteY0" fmla="*/ 0 h 6858001"/>
              <a:gd name="connsiteX1" fmla="*/ 7702076 w 9540573"/>
              <a:gd name="connsiteY1" fmla="*/ 0 h 6858001"/>
              <a:gd name="connsiteX2" fmla="*/ 7799733 w 9540573"/>
              <a:gd name="connsiteY2" fmla="*/ 93107 h 6858001"/>
              <a:gd name="connsiteX3" fmla="*/ 9540573 w 9540573"/>
              <a:gd name="connsiteY3" fmla="*/ 4295867 h 6858001"/>
              <a:gd name="connsiteX4" fmla="*/ 9073495 w 9540573"/>
              <a:gd name="connsiteY4" fmla="*/ 6609385 h 6858001"/>
              <a:gd name="connsiteX5" fmla="*/ 8961098 w 9540573"/>
              <a:gd name="connsiteY5" fmla="*/ 6858001 h 6858001"/>
              <a:gd name="connsiteX6" fmla="*/ 0 w 9540573"/>
              <a:gd name="connsiteY6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40573" h="6858001">
                <a:moveTo>
                  <a:pt x="0" y="0"/>
                </a:moveTo>
                <a:lnTo>
                  <a:pt x="7702076" y="0"/>
                </a:lnTo>
                <a:lnTo>
                  <a:pt x="7799733" y="93107"/>
                </a:lnTo>
                <a:cubicBezTo>
                  <a:pt x="8875313" y="1168687"/>
                  <a:pt x="9540573" y="2654587"/>
                  <a:pt x="9540573" y="4295867"/>
                </a:cubicBezTo>
                <a:cubicBezTo>
                  <a:pt x="9540573" y="5116507"/>
                  <a:pt x="9374258" y="5898302"/>
                  <a:pt x="9073495" y="6609385"/>
                </a:cubicBezTo>
                <a:lnTo>
                  <a:pt x="8961098" y="6858001"/>
                </a:lnTo>
                <a:lnTo>
                  <a:pt x="0" y="6858001"/>
                </a:lnTo>
                <a:close/>
              </a:path>
            </a:pathLst>
          </a:custGeom>
          <a:gradFill flip="none" rotWithShape="1">
            <a:gsLst>
              <a:gs pos="56000">
                <a:schemeClr val="bg1"/>
              </a:gs>
              <a:gs pos="100000">
                <a:schemeClr val="bg1">
                  <a:shade val="100000"/>
                  <a:satMod val="115000"/>
                  <a:alpha val="79000"/>
                  <a:lumMod val="84000"/>
                  <a:lumOff val="1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71601" y="509149"/>
            <a:ext cx="108203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DC392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Участие в конкурсах профессионального мастерства</a:t>
            </a: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3485065985"/>
              </p:ext>
            </p:extLst>
          </p:nvPr>
        </p:nvGraphicFramePr>
        <p:xfrm>
          <a:off x="65466" y="2082061"/>
          <a:ext cx="5841199" cy="4329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91"/>
          <a:stretch/>
        </p:blipFill>
        <p:spPr>
          <a:xfrm>
            <a:off x="65466" y="-1"/>
            <a:ext cx="1502143" cy="1166316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77118" y="1090670"/>
            <a:ext cx="1132991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t="25957" b="7596"/>
          <a:stretch/>
        </p:blipFill>
        <p:spPr>
          <a:xfrm>
            <a:off x="7327262" y="4597846"/>
            <a:ext cx="2047186" cy="18137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5710" y="1242685"/>
            <a:ext cx="1894846" cy="14211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5901" y="1513497"/>
            <a:ext cx="2304241" cy="1728181"/>
          </a:xfrm>
          <a:prstGeom prst="rect">
            <a:avLst/>
          </a:prstGeom>
        </p:spPr>
      </p:pic>
      <p:pic>
        <p:nvPicPr>
          <p:cNvPr id="1028" name="Picture 4" descr="https://sun9-25.userapi.com/s/v1/ig2/9JLa-Fqc4UdZ2MFWYNNNxk7dc7eW4hkrZr37LGrnLrYqCAQ2mBePwyK8eq-sBtCotV393WKUI5-bEwoh96VzDNwA.jpg?quality=95&amp;as=32x21,48x32,72x48,108x72,160x107,240x160,360x240,480x320,540x360,640x427,720x480,1080x720,1280x853,1440x960,2560x1707&amp;from=bu&amp;cs=2560x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090" y="3058093"/>
            <a:ext cx="2218970" cy="147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17674" y="3446012"/>
            <a:ext cx="1787855" cy="267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10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ED6E7A6-B8D6-4244-B6A1-E489EE2D22CB}"/>
              </a:ext>
            </a:extLst>
          </p:cNvPr>
          <p:cNvSpPr/>
          <p:nvPr/>
        </p:nvSpPr>
        <p:spPr>
          <a:xfrm>
            <a:off x="8123456" y="4542528"/>
            <a:ext cx="23792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/>
              <a:t>Повышение </a:t>
            </a:r>
            <a:r>
              <a:rPr lang="ru-RU" dirty="0"/>
              <a:t>привлекательности для молодых специалистов.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5496D36E-AA89-4A03-8F79-B777CDFB4B70}"/>
              </a:ext>
            </a:extLst>
          </p:cNvPr>
          <p:cNvSpPr/>
          <p:nvPr/>
        </p:nvSpPr>
        <p:spPr>
          <a:xfrm>
            <a:off x="1533971" y="1664326"/>
            <a:ext cx="2667760" cy="2667760"/>
          </a:xfrm>
          <a:prstGeom prst="ellipse">
            <a:avLst/>
          </a:prstGeom>
          <a:solidFill>
            <a:srgbClr val="DC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DC3929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59142D68-21CB-4371-BDE0-85AF700B61F6}"/>
              </a:ext>
            </a:extLst>
          </p:cNvPr>
          <p:cNvSpPr/>
          <p:nvPr/>
        </p:nvSpPr>
        <p:spPr>
          <a:xfrm>
            <a:off x="4717608" y="1645276"/>
            <a:ext cx="2667760" cy="2667760"/>
          </a:xfrm>
          <a:prstGeom prst="ellipse">
            <a:avLst/>
          </a:prstGeom>
          <a:solidFill>
            <a:srgbClr val="003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98E2F829-B33E-4B85-BCF8-101F14EA1CFC}"/>
              </a:ext>
            </a:extLst>
          </p:cNvPr>
          <p:cNvSpPr/>
          <p:nvPr/>
        </p:nvSpPr>
        <p:spPr>
          <a:xfrm>
            <a:off x="7901245" y="1628176"/>
            <a:ext cx="2667760" cy="266776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E1081748-0063-4E05-A6BF-5FCAA6BA4C09}"/>
              </a:ext>
            </a:extLst>
          </p:cNvPr>
          <p:cNvSpPr/>
          <p:nvPr/>
        </p:nvSpPr>
        <p:spPr>
          <a:xfrm>
            <a:off x="3923589" y="2464654"/>
            <a:ext cx="1022542" cy="11197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20DE24B7-DD08-44CA-A32F-E719FEC42D57}"/>
              </a:ext>
            </a:extLst>
          </p:cNvPr>
          <p:cNvSpPr/>
          <p:nvPr/>
        </p:nvSpPr>
        <p:spPr>
          <a:xfrm>
            <a:off x="7103567" y="2521991"/>
            <a:ext cx="1112139" cy="11197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extLst>
              <a:ext uri="{FF2B5EF4-FFF2-40B4-BE49-F238E27FC236}">
                <a16:creationId xmlns:a16="http://schemas.microsoft.com/office/drawing/2014/main" xmlns="" id="{5DF37821-3231-4541-90C5-2414FA906685}"/>
              </a:ext>
            </a:extLst>
          </p:cNvPr>
          <p:cNvSpPr/>
          <p:nvPr/>
        </p:nvSpPr>
        <p:spPr>
          <a:xfrm rot="5400000">
            <a:off x="4218764" y="2701481"/>
            <a:ext cx="688404" cy="593451"/>
          </a:xfrm>
          <a:prstGeom prst="triangle">
            <a:avLst/>
          </a:prstGeom>
          <a:solidFill>
            <a:srgbClr val="DC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>
            <a:extLst>
              <a:ext uri="{FF2B5EF4-FFF2-40B4-BE49-F238E27FC236}">
                <a16:creationId xmlns:a16="http://schemas.microsoft.com/office/drawing/2014/main" xmlns="" id="{912405FF-58BB-4DB7-83A5-A63462D662A3}"/>
              </a:ext>
            </a:extLst>
          </p:cNvPr>
          <p:cNvSpPr/>
          <p:nvPr/>
        </p:nvSpPr>
        <p:spPr>
          <a:xfrm rot="5400000">
            <a:off x="7420137" y="2785123"/>
            <a:ext cx="688404" cy="593451"/>
          </a:xfrm>
          <a:prstGeom prst="triangle">
            <a:avLst/>
          </a:prstGeom>
          <a:solidFill>
            <a:srgbClr val="DC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9F5F98F-CC53-427C-AEB8-8B108F3A56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645645" y="2429154"/>
            <a:ext cx="1116445" cy="111644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6E6E9DF-E665-4E62-96BF-791BFBAF86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291267" y="2462685"/>
            <a:ext cx="1116445" cy="111644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21C6EC0-3631-40F2-9CC2-D27DE77B9A6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471245" y="2429154"/>
            <a:ext cx="1116445" cy="1116445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459022" y="112601"/>
            <a:ext cx="85356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Конкурсы профессионального мастерства для </a:t>
            </a:r>
            <a:r>
              <a:rPr lang="ru-RU" sz="3200" dirty="0" smtClean="0"/>
              <a:t>МЦДТ г. Челябинска дают:</a:t>
            </a:r>
            <a:endParaRPr lang="ru-RU" sz="3200" b="1" dirty="0" smtClean="0">
              <a:solidFill>
                <a:srgbClr val="DC392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33971" y="4530280"/>
            <a:ext cx="26352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Постоянный приток инновационных образовательных </a:t>
            </a:r>
            <a:r>
              <a:rPr lang="ru-RU" dirty="0" smtClean="0"/>
              <a:t>практик.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946131" y="4530280"/>
            <a:ext cx="23829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Усиление позиционирования как инновационной </a:t>
            </a:r>
            <a:r>
              <a:rPr lang="ru-RU" dirty="0" smtClean="0"/>
              <a:t>площадки.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5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923589" y="2974103"/>
            <a:ext cx="1022542" cy="11197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103567" y="3031440"/>
            <a:ext cx="1112139" cy="11197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291267" y="2972134"/>
            <a:ext cx="1116445" cy="1116445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73355" y="173990"/>
            <a:ext cx="7723505" cy="124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b="1" kern="100">
                <a:latin typeface="Calibri" panose="020F0502020204030204"/>
                <a:ea typeface="SimSun" panose="02010600030101010101" pitchFamily="2" charset="-122"/>
                <a:cs typeface="Times New Roman" panose="02020603050405020304"/>
                <a:sym typeface="Times New Roman" panose="02020603050405020304"/>
              </a:rPr>
              <a:t>Личная трансформация и профессиональный рост</a:t>
            </a:r>
            <a:r>
              <a:rPr lang="ru-RU" altLang="en-US" sz="2500" b="1" kern="100">
                <a:latin typeface="Calibri" panose="020F0502020204030204"/>
                <a:ea typeface="SimSun" panose="02010600030101010101" pitchFamily="2" charset="-122"/>
                <a:cs typeface="Times New Roman" panose="02020603050405020304"/>
                <a:sym typeface="Times New Roman" panose="02020603050405020304"/>
              </a:rPr>
              <a:t> во время поготовки и после участия в конкурсе «Арктур»</a:t>
            </a:r>
            <a:endParaRPr lang="en-US" altLang="zh-CN" sz="2500" b="1" kern="100">
              <a:latin typeface="Calibri" panose="020F0502020204030204"/>
              <a:ea typeface="SimSun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endParaRPr lang="ru-RU" sz="2500" b="1" dirty="0" smtClean="0">
              <a:solidFill>
                <a:srgbClr val="DC392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8" name="Группа 18"/>
          <p:cNvGrpSpPr/>
          <p:nvPr/>
        </p:nvGrpSpPr>
        <p:grpSpPr>
          <a:xfrm>
            <a:off x="614045" y="1386840"/>
            <a:ext cx="11307167" cy="5119370"/>
            <a:chOff x="5736" y="35269"/>
            <a:chExt cx="9258" cy="5880"/>
          </a:xfrm>
        </p:grpSpPr>
        <p:sp>
          <p:nvSpPr>
            <p:cNvPr id="13" name="Скругленный прямоугольник 1"/>
            <p:cNvSpPr/>
            <p:nvPr/>
          </p:nvSpPr>
          <p:spPr>
            <a:xfrm>
              <a:off x="7464" y="35269"/>
              <a:ext cx="6720" cy="1441"/>
            </a:xfrm>
            <a:prstGeom prst="round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14" name="Текстовое поле 2"/>
            <p:cNvSpPr txBox="1"/>
            <p:nvPr/>
          </p:nvSpPr>
          <p:spPr>
            <a:xfrm>
              <a:off x="8544" y="35557"/>
              <a:ext cx="4740" cy="828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r>
                <a:rPr lang="en-US" altLang="zh-CN" sz="2000" b="1" kern="10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Личная трансформация и профессиональный рост</a:t>
              </a:r>
            </a:p>
          </p:txBody>
        </p:sp>
        <p:sp>
          <p:nvSpPr>
            <p:cNvPr id="15" name="Скругленный прямоугольник 3"/>
            <p:cNvSpPr/>
            <p:nvPr/>
          </p:nvSpPr>
          <p:spPr>
            <a:xfrm>
              <a:off x="5736" y="37189"/>
              <a:ext cx="2844" cy="1764"/>
            </a:xfrm>
            <a:prstGeom prst="round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16" name="Текстовое поле 4"/>
            <p:cNvSpPr txBox="1"/>
            <p:nvPr/>
          </p:nvSpPr>
          <p:spPr>
            <a:xfrm>
              <a:off x="6048" y="37357"/>
              <a:ext cx="2039" cy="144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lvl="0" indent="0" algn="ctr">
                <a:buNone/>
              </a:pPr>
              <a:r>
                <a:rPr lang="ru-RU" altLang="en-US" b="1" kern="10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1. </a:t>
              </a:r>
              <a:r>
                <a:rPr lang="en-US" altLang="zh-CN" b="1" kern="10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Обучение и развитие личностных компетенций</a:t>
              </a:r>
            </a:p>
          </p:txBody>
        </p:sp>
        <p:sp>
          <p:nvSpPr>
            <p:cNvPr id="17" name="Скругленный прямоугольник 5"/>
            <p:cNvSpPr/>
            <p:nvPr/>
          </p:nvSpPr>
          <p:spPr>
            <a:xfrm>
              <a:off x="9729" y="37252"/>
              <a:ext cx="3000" cy="1680"/>
            </a:xfrm>
            <a:prstGeom prst="round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19" name="Текстовое поле 6"/>
            <p:cNvSpPr txBox="1"/>
            <p:nvPr/>
          </p:nvSpPr>
          <p:spPr>
            <a:xfrm>
              <a:off x="9945" y="37432"/>
              <a:ext cx="2568" cy="1344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lvl="0" indent="0" algn="ctr">
                <a:buNone/>
              </a:pPr>
              <a:r>
                <a:rPr lang="ru-RU" altLang="en-US" sz="1600" b="1" kern="10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2. </a:t>
              </a:r>
              <a:r>
                <a:rPr lang="en-US" altLang="zh-CN" sz="1600" b="1" kern="10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Формирование функциональной и высокоэффективной команды коллег</a:t>
              </a:r>
            </a:p>
          </p:txBody>
        </p:sp>
        <p:sp>
          <p:nvSpPr>
            <p:cNvPr id="22" name="Скругленный прямоугольник 9"/>
            <p:cNvSpPr/>
            <p:nvPr/>
          </p:nvSpPr>
          <p:spPr>
            <a:xfrm>
              <a:off x="7596" y="39325"/>
              <a:ext cx="2784" cy="1824"/>
            </a:xfrm>
            <a:prstGeom prst="round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23" name="Текстовое поле 10"/>
            <p:cNvSpPr txBox="1"/>
            <p:nvPr/>
          </p:nvSpPr>
          <p:spPr>
            <a:xfrm>
              <a:off x="7908" y="39541"/>
              <a:ext cx="2016" cy="144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indent="0" algn="ctr"/>
              <a:r>
                <a:rPr lang="en-US" altLang="zh-CN" sz="2000" b="1" kern="10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4. Сеть контактов по всей России</a:t>
              </a:r>
            </a:p>
          </p:txBody>
        </p:sp>
        <p:sp>
          <p:nvSpPr>
            <p:cNvPr id="25" name="Скругленный прямоугольник 11"/>
            <p:cNvSpPr/>
            <p:nvPr/>
          </p:nvSpPr>
          <p:spPr>
            <a:xfrm>
              <a:off x="12030" y="39376"/>
              <a:ext cx="2964" cy="1764"/>
            </a:xfrm>
            <a:prstGeom prst="round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dirty="0" smtClean="0"/>
                <a:t>                 </a:t>
              </a:r>
              <a:endParaRPr lang="ru-RU" dirty="0"/>
            </a:p>
          </p:txBody>
        </p:sp>
        <p:sp>
          <p:nvSpPr>
            <p:cNvPr id="26" name="Текстовое поле 12"/>
            <p:cNvSpPr txBox="1"/>
            <p:nvPr/>
          </p:nvSpPr>
          <p:spPr>
            <a:xfrm>
              <a:off x="12474" y="39652"/>
              <a:ext cx="2135" cy="1152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indent="0" algn="ctr"/>
              <a:r>
                <a:rPr lang="en-US" altLang="zh-CN" sz="1200" b="1" kern="100" dirty="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</a:p>
            <a:p>
              <a:pPr marL="0" indent="0" algn="ctr"/>
              <a:r>
                <a:rPr lang="ru-RU" altLang="zh-CN" sz="2400" b="1" kern="100" dirty="0" smtClean="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4.</a:t>
              </a:r>
              <a:r>
                <a:rPr lang="en-US" altLang="zh-CN" sz="2400" b="1" kern="100" dirty="0" smtClean="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 </a:t>
              </a:r>
              <a:r>
                <a:rPr lang="en-US" altLang="zh-CN" sz="2400" b="1" kern="100" dirty="0" err="1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Личный</a:t>
              </a:r>
              <a:r>
                <a:rPr lang="en-US" altLang="zh-CN" sz="2400" b="1" kern="100" dirty="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 </a:t>
              </a:r>
              <a:r>
                <a:rPr lang="en-US" altLang="zh-CN" sz="2400" b="1" kern="100" dirty="0" err="1" smtClean="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бренд</a:t>
              </a:r>
              <a:r>
                <a:rPr lang="ru-RU" altLang="zh-CN" sz="2400" b="1" kern="100" dirty="0" smtClean="0">
                  <a:latin typeface="Calibri" panose="020F0502020204030204"/>
                  <a:ea typeface="SimSun" panose="02010600030101010101" pitchFamily="2" charset="-122"/>
                  <a:cs typeface="Times New Roman" panose="02020603050405020304"/>
                  <a:sym typeface="Times New Roman" panose="02020603050405020304"/>
                </a:rPr>
                <a:t>   </a:t>
              </a:r>
              <a:endParaRPr lang="en-US" altLang="zh-CN" sz="2400" b="1" kern="100" dirty="0">
                <a:latin typeface="Calibri" panose="020F0502020204030204"/>
                <a:ea typeface="SimSun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27" name="Стрелка вниз 13"/>
            <p:cNvSpPr/>
            <p:nvPr/>
          </p:nvSpPr>
          <p:spPr>
            <a:xfrm>
              <a:off x="9182" y="36778"/>
              <a:ext cx="120" cy="2460"/>
            </a:xfrm>
            <a:prstGeom prst="down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28" name="Стрелка вниз 14"/>
            <p:cNvSpPr/>
            <p:nvPr/>
          </p:nvSpPr>
          <p:spPr>
            <a:xfrm>
              <a:off x="13050" y="36748"/>
              <a:ext cx="120" cy="2449"/>
            </a:xfrm>
            <a:prstGeom prst="down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29" name="Стрелка вниз 15"/>
            <p:cNvSpPr/>
            <p:nvPr/>
          </p:nvSpPr>
          <p:spPr>
            <a:xfrm>
              <a:off x="7585" y="36709"/>
              <a:ext cx="119" cy="432"/>
            </a:xfrm>
            <a:prstGeom prst="down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  <p:sp>
          <p:nvSpPr>
            <p:cNvPr id="30" name="Стрелка вниз 16"/>
            <p:cNvSpPr/>
            <p:nvPr/>
          </p:nvSpPr>
          <p:spPr>
            <a:xfrm>
              <a:off x="11026" y="36748"/>
              <a:ext cx="119" cy="456"/>
            </a:xfrm>
            <a:prstGeom prst="down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744494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5" y="1326515"/>
            <a:ext cx="4057650" cy="2658110"/>
          </a:xfrm>
          <a:prstGeom prst="rect">
            <a:avLst/>
          </a:prstGeom>
        </p:spPr>
      </p:pic>
      <p:pic>
        <p:nvPicPr>
          <p:cNvPr id="2" name="Объект 3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05" y="2483485"/>
            <a:ext cx="3166745" cy="422338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290" y="1343660"/>
            <a:ext cx="4300855" cy="2868295"/>
          </a:xfrm>
          <a:prstGeom prst="rect">
            <a:avLst/>
          </a:prstGeom>
        </p:spPr>
      </p:pic>
      <p:pic>
        <p:nvPicPr>
          <p:cNvPr id="3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5" y="3984625"/>
            <a:ext cx="4083050" cy="2722245"/>
          </a:xfrm>
          <a:prstGeom prst="rect">
            <a:avLst/>
          </a:prstGeom>
        </p:spPr>
      </p:pic>
      <p:pic>
        <p:nvPicPr>
          <p:cNvPr id="6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385" y="4211955"/>
            <a:ext cx="4304030" cy="2494915"/>
          </a:xfrm>
          <a:prstGeom prst="rect">
            <a:avLst/>
          </a:prstGeom>
        </p:spPr>
      </p:pic>
      <p:sp>
        <p:nvSpPr>
          <p:cNvPr id="10" name="TextBox 5"/>
          <p:cNvSpPr txBox="1"/>
          <p:nvPr/>
        </p:nvSpPr>
        <p:spPr>
          <a:xfrm>
            <a:off x="259715" y="190500"/>
            <a:ext cx="8039100" cy="11531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Эстетическая гимнастика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4160520" y="1540510"/>
            <a:ext cx="33070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780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97585"/>
            <a:ext cx="6919595" cy="4862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354036" y="103559"/>
            <a:ext cx="74796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ПРИМЕР ДЛИННОГО ЗАГОЛОВКА 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СВЕТЛОГО СЛАЙДА</a:t>
            </a:r>
            <a:endParaRPr lang="ru-RU" sz="3200" b="1" cap="all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5573" y="1180777"/>
            <a:ext cx="7696427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3F7D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2167456" y="-1"/>
            <a:ext cx="10024545" cy="6858001"/>
          </a:xfrm>
          <a:custGeom>
            <a:avLst/>
            <a:gdLst>
              <a:gd name="connsiteX0" fmla="*/ 0 w 10024545"/>
              <a:gd name="connsiteY0" fmla="*/ 0 h 6858001"/>
              <a:gd name="connsiteX1" fmla="*/ 10024545 w 10024545"/>
              <a:gd name="connsiteY1" fmla="*/ 0 h 6858001"/>
              <a:gd name="connsiteX2" fmla="*/ 10024545 w 10024545"/>
              <a:gd name="connsiteY2" fmla="*/ 6858001 h 6858001"/>
              <a:gd name="connsiteX3" fmla="*/ 487434 w 10024545"/>
              <a:gd name="connsiteY3" fmla="*/ 6858001 h 6858001"/>
              <a:gd name="connsiteX4" fmla="*/ 505117 w 10024545"/>
              <a:gd name="connsiteY4" fmla="*/ 6850007 h 6858001"/>
              <a:gd name="connsiteX5" fmla="*/ 2595045 w 10024545"/>
              <a:gd name="connsiteY5" fmla="*/ 3524364 h 6858001"/>
              <a:gd name="connsiteX6" fmla="*/ 2715 w 10024545"/>
              <a:gd name="connsiteY6" fmla="*/ 77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4545" h="6858001">
                <a:moveTo>
                  <a:pt x="0" y="0"/>
                </a:moveTo>
                <a:lnTo>
                  <a:pt x="10024545" y="0"/>
                </a:lnTo>
                <a:lnTo>
                  <a:pt x="10024545" y="6858001"/>
                </a:lnTo>
                <a:lnTo>
                  <a:pt x="487434" y="6858001"/>
                </a:lnTo>
                <a:lnTo>
                  <a:pt x="505117" y="6850007"/>
                </a:lnTo>
                <a:cubicBezTo>
                  <a:pt x="1741708" y="6254157"/>
                  <a:pt x="2595045" y="4988914"/>
                  <a:pt x="2595045" y="3524364"/>
                </a:cubicBezTo>
                <a:cubicBezTo>
                  <a:pt x="2595045" y="1868786"/>
                  <a:pt x="1504580" y="467899"/>
                  <a:pt x="2715" y="771"/>
                </a:cubicBezTo>
                <a:close/>
              </a:path>
            </a:pathLst>
          </a:custGeom>
          <a:solidFill>
            <a:srgbClr val="DC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52" y="161526"/>
            <a:ext cx="829624" cy="10649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0"/>
          <a:stretch>
            <a:fillRect/>
          </a:stretch>
        </p:blipFill>
        <p:spPr>
          <a:xfrm>
            <a:off x="1152718" y="-97729"/>
            <a:ext cx="1638154" cy="1479794"/>
          </a:xfrm>
          <a:prstGeom prst="rect">
            <a:avLst/>
          </a:prstGeom>
        </p:spPr>
      </p:pic>
      <p:pic>
        <p:nvPicPr>
          <p:cNvPr id="5" name="IMG_1657">
            <a:hlinkClick r:id="" action="ppaction://media"/>
          </p:cNvPr>
          <p:cNvPicPr>
            <a:picLocks noGrp="1"/>
          </p:cNvPicPr>
          <p:nvPr>
            <p:ph sz="half" idx="4294967295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96155" y="103505"/>
            <a:ext cx="5384800" cy="3028950"/>
          </a:xfrm>
          <a:prstGeom prst="rect">
            <a:avLst/>
          </a:prstGeom>
        </p:spPr>
      </p:pic>
      <p:pic>
        <p:nvPicPr>
          <p:cNvPr id="6" name="Дерево">
            <a:hlinkClick r:id="" action="ppaction://media"/>
          </p:cNvPr>
          <p:cNvPicPr>
            <a:picLocks noGrp="1"/>
          </p:cNvPicPr>
          <p:nvPr>
            <p:ph sz="half" idx="4294967295"/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796155" y="3665220"/>
            <a:ext cx="5384800" cy="3028950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10309860" y="669290"/>
            <a:ext cx="152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>
                <a:highlight>
                  <a:srgbClr val="00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Тренировки с родителями</a:t>
            </a: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0379710" y="4694555"/>
            <a:ext cx="152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>
                <a:highlight>
                  <a:srgbClr val="000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Выступленияс родителями</a:t>
            </a:r>
          </a:p>
        </p:txBody>
      </p:sp>
      <p:sp>
        <p:nvSpPr>
          <p:cNvPr id="11" name="TextBox 5"/>
          <p:cNvSpPr txBox="1"/>
          <p:nvPr/>
        </p:nvSpPr>
        <p:spPr>
          <a:xfrm>
            <a:off x="318135" y="5915025"/>
            <a:ext cx="33070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697844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ая выноска 2"/>
          <p:cNvSpPr/>
          <p:nvPr/>
        </p:nvSpPr>
        <p:spPr>
          <a:xfrm>
            <a:off x="2743200" y="2080351"/>
            <a:ext cx="6621137" cy="3295880"/>
          </a:xfrm>
          <a:prstGeom prst="wedgeRectCallout">
            <a:avLst>
              <a:gd name="adj1" fmla="val -50189"/>
              <a:gd name="adj2" fmla="val 78074"/>
            </a:avLst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180202" y="2435629"/>
            <a:ext cx="59417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Для меня все прошло на очень высоком уровне!</a:t>
            </a:r>
          </a:p>
          <a:p>
            <a:r>
              <a:rPr lang="ru-RU" dirty="0">
                <a:solidFill>
                  <a:schemeClr val="bg1"/>
                </a:solidFill>
              </a:rPr>
              <a:t>Непривычный формат конкурсных испытаний дал встряску и новый опыт!</a:t>
            </a:r>
          </a:p>
          <a:p>
            <a:r>
              <a:rPr lang="ru-RU" dirty="0">
                <a:solidFill>
                  <a:schemeClr val="bg1"/>
                </a:solidFill>
              </a:rPr>
              <a:t>Доброжелательные педагоги со всех регионов нашей страны дали уверенность в себе!</a:t>
            </a:r>
          </a:p>
          <a:p>
            <a:r>
              <a:rPr lang="ru-RU" dirty="0">
                <a:solidFill>
                  <a:schemeClr val="bg1"/>
                </a:solidFill>
              </a:rPr>
              <a:t>Пусть конкурс растет и процветает!</a:t>
            </a:r>
          </a:p>
          <a:p>
            <a:r>
              <a:rPr lang="ru-RU" dirty="0">
                <a:solidFill>
                  <a:schemeClr val="bg1"/>
                </a:solidFill>
              </a:rPr>
              <a:t>Профсоюзу нашему - развития с одной стороны, стабильности - с другой!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670971" y="5547966"/>
            <a:ext cx="225234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Светлана Вецель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3302" y="328197"/>
            <a:ext cx="74796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DC392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Отзывы</a:t>
            </a:r>
          </a:p>
        </p:txBody>
      </p:sp>
    </p:spTree>
    <p:extLst>
      <p:ext uri="{BB962C8B-B14F-4D97-AF65-F5344CB8AC3E}">
        <p14:creationId xmlns:p14="http://schemas.microsoft.com/office/powerpoint/2010/main" val="274786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6"/>
          <a:stretch>
            <a:fillRect/>
          </a:stretch>
        </p:blipFill>
        <p:spPr>
          <a:xfrm>
            <a:off x="889000" y="5330002"/>
            <a:ext cx="10727369" cy="20070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4"/>
          <a:stretch>
            <a:fillRect/>
          </a:stretch>
        </p:blipFill>
        <p:spPr>
          <a:xfrm>
            <a:off x="2166497" y="1344501"/>
            <a:ext cx="6973300" cy="2063689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0" y="5080000"/>
            <a:ext cx="12192000" cy="4285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2807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">
      <a:dk1>
        <a:srgbClr val="DC3929"/>
      </a:dk1>
      <a:lt1>
        <a:srgbClr val="E7E6E6"/>
      </a:lt1>
      <a:dk2>
        <a:srgbClr val="DC3929"/>
      </a:dk2>
      <a:lt2>
        <a:srgbClr val="E7E6E6"/>
      </a:lt2>
      <a:accent1>
        <a:srgbClr val="48A1FA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Montserrat Black"/>
        <a:ea typeface=""/>
        <a:cs typeface=""/>
      </a:majorFont>
      <a:minorFont>
        <a:latin typeface="Montserrat Medium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213</Words>
  <Application>Microsoft Office PowerPoint</Application>
  <PresentationFormat>Широкоэкранный</PresentationFormat>
  <Paragraphs>35</Paragraphs>
  <Slides>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20" baseType="lpstr">
      <vt:lpstr>Montserrat Black</vt:lpstr>
      <vt:lpstr>Montserrat Medium</vt:lpstr>
      <vt:lpstr>Montserrat SemiBold</vt:lpstr>
      <vt:lpstr>SimSun</vt:lpstr>
      <vt:lpstr>Arial</vt:lpstr>
      <vt:lpstr>Calibri</vt:lpstr>
      <vt:lpstr>Calibri Light</vt:lpstr>
      <vt:lpstr>Tahoma</vt:lpstr>
      <vt:lpstr>Times New Roman</vt:lpstr>
      <vt:lpstr>Тема Office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Admin</cp:lastModifiedBy>
  <cp:revision>26</cp:revision>
  <dcterms:created xsi:type="dcterms:W3CDTF">2023-01-22T09:51:49Z</dcterms:created>
  <dcterms:modified xsi:type="dcterms:W3CDTF">2025-12-05T10:17:19Z</dcterms:modified>
</cp:coreProperties>
</file>